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25" r:id="rId3"/>
    <p:sldId id="335" r:id="rId4"/>
    <p:sldId id="258" r:id="rId5"/>
    <p:sldId id="326" r:id="rId6"/>
    <p:sldId id="327" r:id="rId7"/>
    <p:sldId id="328" r:id="rId8"/>
    <p:sldId id="329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330" r:id="rId23"/>
    <p:sldId id="272" r:id="rId24"/>
    <p:sldId id="331" r:id="rId25"/>
    <p:sldId id="273" r:id="rId26"/>
    <p:sldId id="274" r:id="rId27"/>
    <p:sldId id="275" r:id="rId28"/>
    <p:sldId id="332" r:id="rId29"/>
    <p:sldId id="276" r:id="rId30"/>
    <p:sldId id="333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334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E2A6B-0AF8-E2A9-7196-2FAE7D25B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071BE-AE56-9F10-4054-3E3017750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F2403-2146-2579-7953-8CAD17D59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28-6F9D-4CF7-81F9-34968A33BE1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ABB32-887D-8F8E-2AEB-917F03D3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CD1A8-4C0B-CDD3-F02C-8C06EEC1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20D6B-78DC-01B7-D6A9-3C855EA9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46873-D9C2-D69F-0A52-2B2177EB8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F6802-7E43-83EA-6C67-C8599862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28-6F9D-4CF7-81F9-34968A33BE1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C1AED-35A2-9E42-130C-848FEC3E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B3D27-6ECC-4242-4BD3-E921A4DE3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84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6C8270-CBD6-FE1A-AA25-163E255196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159E4D-453F-E6C8-95F3-B31383202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F15BC-EB53-4BB8-8700-949FEF50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28-6F9D-4CF7-81F9-34968A33BE1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D82E8-45CA-6C28-3415-BE0BBD8FD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3682E-40E5-3EAE-858C-20B4F998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5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E7B6-92E8-C664-A47C-223FEF46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DC29A-C8E1-6CDE-A2FB-C51298218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8FB45-1527-02A6-4F3B-B7C3B927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28-6F9D-4CF7-81F9-34968A33BE1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8C82B-10FA-0B2A-DF3C-027B8D551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E7107-D287-8F6D-83EB-69C2A9FE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82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FCEDA-CA1E-8418-A7C7-EE8DDA30B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BD482-400E-09F7-D441-42C304FD5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45E6E-4F63-4088-A0EE-E9117A6DA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28-6F9D-4CF7-81F9-34968A33BE1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9E3D7-6BF6-67F8-CA1A-D2A26968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D8A28-335C-C935-ED91-656BAC85D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8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A878-7524-C407-4A6D-722E626B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18972-B3AC-2D2A-1EA4-6BC4CAC5C3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5A211-7D8E-318B-0EA6-6CDA58046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4986E-E442-CD0F-246D-CC1DDEFD7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28-6F9D-4CF7-81F9-34968A33BE1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D35A4-40FE-0020-D5CE-153EB9C6D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39F19-74D2-F185-4AF6-B9DFC223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76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E03AE-46FC-BFC9-AB13-A894A83B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5B2A5-EAAA-BF2B-1365-4A4BC42A3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A76E3-26A5-BE4F-731A-3E90825D8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6C417F-DDC1-F405-D42D-E3167AB0F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94F531-AD8D-6887-4FB4-C61D7CD9B0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D60D4A-F304-D6C2-C7C0-8435CB3AF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28-6F9D-4CF7-81F9-34968A33BE1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90EAB2-256E-89B5-130F-21F28F0B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AFB04-9D19-E2C3-1182-30283FCD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8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BB07-060C-1FB6-9D1A-68CACC95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F5268C-49ED-45C0-AEB2-885D5D7D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28-6F9D-4CF7-81F9-34968A33BE1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06380-C3D0-2CBF-8B08-777B994D9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5A410-1AB5-88AF-814F-C1034962A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53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6C843-AB93-F0F6-14B7-A65088E8C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28-6F9D-4CF7-81F9-34968A33BE1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A0785-20A2-5CB7-8066-4D69FD47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F7A36-A0E8-3E7D-E63D-D4B38B1A1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8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52EF-ACAA-DE70-2FED-AB0D0040E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30827-A631-112B-0AEB-431F4BCA7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F876F-5C1F-0E66-0EC1-DAF61FFDC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ADADC-8825-3CB0-9C47-19A3577C1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28-6F9D-4CF7-81F9-34968A33BE1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EB5C0-06EF-29F7-2DD1-269DFD8AD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E160A-601B-FEB4-5A31-C4FE14F70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4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06357-B040-E9B7-6878-D12265470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3C9CEC-C680-FCAB-3516-EEDFBE765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C1A27-4D77-8F4D-D372-A850B1858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4B1F4-B8D3-1670-C0B8-EB46DA50C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E228-6F9D-4CF7-81F9-34968A33BE1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C8C7B-E86C-7E92-9DEC-26BB5CF3C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2F39B-1110-42A9-98A0-BA5CCC94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01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B6FCE3-2EFF-DAD7-44E3-DBF30DEBB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6D431-1937-5338-1FCE-8D97D2820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1B421-9E68-E070-DB41-EAE387AAD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EEE228-6F9D-4CF7-81F9-34968A33BE1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F6D0D-46D8-DA30-1D11-3CF674195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95245-B349-B6F6-8A01-5D1E57CA9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37E59F-B1B0-4D90-9348-EF5EE1657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69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6315E3-C0B6-75A7-7999-1AE47D9FF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04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04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B0AD07-0767-D745-2D0C-4E3BF3762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38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31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CC3C8F-C342-AEA8-6E9E-802A47ACA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48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81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509B77-D9DC-BCA0-E6FF-C06C84A86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9" r="1941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01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F985A8-933F-DE8C-25EA-0C971A45C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60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27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900A94-98EF-769A-0D70-4F514EFA2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285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5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63012-93CA-0BBE-081C-596A44E6B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38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84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065590-6C7D-ECA0-76B0-4707DBB0F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27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63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8822CA-5483-35D4-2216-5152FFD75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" r="3298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89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7FA730-B84A-6D6B-FBD6-A5382A03C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55" r="1805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48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07A9DE-7B34-DB02-16F2-BF4EA3EF9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14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8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D0CA-45B8-44D8-B416-53BC88D1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B0EF12-CE17-4FAD-BF34-4114FE309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Definition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Project cost management involves planning, estimating, budgeting, financing, funding, managing, and controlling costs to complete a project within the approved budget.</a:t>
            </a:r>
          </a:p>
          <a:p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Direct Costs</a:t>
            </a:r>
            <a:r>
              <a:rPr lang="en-US" dirty="0"/>
              <a:t>: Costs directly attributable to the project (e.g., labor, materials).</a:t>
            </a:r>
          </a:p>
          <a:p>
            <a:pPr lvl="1"/>
            <a:r>
              <a:rPr lang="en-US" b="1" dirty="0"/>
              <a:t>Indirect Costs</a:t>
            </a:r>
            <a:r>
              <a:rPr lang="en-US" dirty="0"/>
              <a:t>: Overhead costs not directly tied to the project (e.g., office rent).</a:t>
            </a:r>
          </a:p>
          <a:p>
            <a:r>
              <a:rPr lang="en-US" b="1" dirty="0"/>
              <a:t>Key Processes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Estimating costs.</a:t>
            </a:r>
          </a:p>
          <a:p>
            <a:pPr lvl="1"/>
            <a:r>
              <a:rPr lang="en-US" dirty="0"/>
              <a:t>Determining the budget.</a:t>
            </a:r>
          </a:p>
          <a:p>
            <a:pPr lvl="1"/>
            <a:r>
              <a:rPr lang="en-US" dirty="0"/>
              <a:t>Controlling costs.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17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0AE625-F8C0-F7B1-4AEE-8270BE65F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82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53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C3C42-0125-147B-5261-DE790B4F2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94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88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016D7-493B-4B0A-9FA3-88674C2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Analogous Estimation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449E0-D8D4-419D-B6B3-A7EE8F5D1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Definition</a:t>
            </a:r>
            <a:r>
              <a:rPr lang="en-US" dirty="0"/>
              <a:t>: Uses historical data from similar projects to estimate costs.</a:t>
            </a:r>
          </a:p>
          <a:p>
            <a:r>
              <a:rPr lang="en-US" b="1" dirty="0"/>
              <a:t>Characteristics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Fast and cost-effective.</a:t>
            </a:r>
          </a:p>
          <a:p>
            <a:pPr lvl="1"/>
            <a:r>
              <a:rPr lang="en-US" dirty="0"/>
              <a:t>Less accurate compared to other methods.</a:t>
            </a:r>
          </a:p>
          <a:p>
            <a:pPr lvl="1"/>
            <a:r>
              <a:rPr lang="en-US" dirty="0"/>
              <a:t>Relies on expert judgment and historical records.</a:t>
            </a:r>
          </a:p>
          <a:p>
            <a:r>
              <a:rPr lang="en-US" b="1" dirty="0"/>
              <a:t>Use Case</a:t>
            </a:r>
            <a:r>
              <a:rPr lang="en-US" dirty="0"/>
              <a:t>: Early stages of a project with limited information.</a:t>
            </a:r>
          </a:p>
          <a:p>
            <a:r>
              <a:rPr lang="en-US" b="1" dirty="0"/>
              <a:t>Example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If a similar website development project cost $50,000 and the current project is of comparable scope, the estimated cost would also be $50,000, adjusted for inflation or differences in scope.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09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F8A708-3676-7D1E-4ECB-B553C7F7E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38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80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D1B2D-73E9-4860-B2A5-FE5FF3DCA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Parametric Estimation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3B2FC-71CB-40C4-BC16-481D3FEB2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Definition</a:t>
            </a:r>
            <a:r>
              <a:rPr lang="en-US" dirty="0"/>
              <a:t>: Uses statistical relationships between historical data and project parameters to estimate costs.</a:t>
            </a:r>
          </a:p>
          <a:p>
            <a:r>
              <a:rPr lang="en-US" b="1" dirty="0"/>
              <a:t>Characteristics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Based on measurable units (e.g., cost per square foot, cost per item).</a:t>
            </a:r>
          </a:p>
          <a:p>
            <a:pPr lvl="1"/>
            <a:r>
              <a:rPr lang="en-US" dirty="0"/>
              <a:t>More accurate if the relationship is well-defined.</a:t>
            </a:r>
          </a:p>
          <a:p>
            <a:r>
              <a:rPr lang="en-US" b="1" dirty="0"/>
              <a:t>Use Case</a:t>
            </a:r>
            <a:r>
              <a:rPr lang="en-US" dirty="0"/>
              <a:t>: Projects with repetitive tasks and available data.</a:t>
            </a:r>
          </a:p>
          <a:p>
            <a:r>
              <a:rPr lang="en-US" b="1" dirty="0"/>
              <a:t>Example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In a software development project, if the average cost to develop a single feature is $2,000 and the project requires 25 features, the total estimated cost is: Total Cost=25×2,000=50,000\text{Total Cost} = 25 \times 2,000 = 50,000Total Cost=25×2,000=50,000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11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233A9F-257D-BC70-0230-BB7C3C3B4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82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63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2D2DC-BC03-81B5-BD4C-7B70C70CB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94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90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B11C97-064E-9411-C731-DDBFBDCCE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14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04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F863-A57F-46A5-9F61-56AF79265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Three-Point Estimation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14AA8-F3DF-4585-8A49-EFB8AD565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Definition</a:t>
            </a:r>
            <a:r>
              <a:rPr lang="en-US" dirty="0"/>
              <a:t>: Considers uncertainty by using three scenarios—Optimistic, Pessimistic, and Most Likely—to calculate an average estimate.</a:t>
            </a:r>
          </a:p>
          <a:p>
            <a:r>
              <a:rPr lang="en-US" b="1" dirty="0"/>
              <a:t>Formula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PERT Formula</a:t>
            </a:r>
            <a:endParaRPr lang="en-US" dirty="0"/>
          </a:p>
          <a:p>
            <a:r>
              <a:rPr lang="en-US" b="1" dirty="0"/>
              <a:t>Use Case</a:t>
            </a:r>
            <a:r>
              <a:rPr lang="en-US" dirty="0"/>
              <a:t>: When there’s uncertainty in estimates.</a:t>
            </a:r>
          </a:p>
          <a:p>
            <a:r>
              <a:rPr lang="en-US" b="1" dirty="0"/>
              <a:t>Example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 construction project estimates the following for material costs:</a:t>
            </a:r>
          </a:p>
          <a:p>
            <a:pPr lvl="1"/>
            <a:r>
              <a:rPr lang="en-US" dirty="0"/>
              <a:t>Optimistic: $40,000</a:t>
            </a:r>
          </a:p>
          <a:p>
            <a:pPr lvl="1"/>
            <a:r>
              <a:rPr lang="en-US" dirty="0"/>
              <a:t>Most Likely: $50,000</a:t>
            </a:r>
          </a:p>
          <a:p>
            <a:pPr lvl="1"/>
            <a:r>
              <a:rPr lang="en-US" dirty="0"/>
              <a:t>Pessimistic: $70,000</a:t>
            </a:r>
            <a:br>
              <a:rPr lang="en-US" dirty="0"/>
            </a:br>
            <a:r>
              <a:rPr lang="en-US" dirty="0"/>
              <a:t>Using PERT:</a:t>
            </a:r>
          </a:p>
          <a:p>
            <a:r>
              <a:rPr lang="en-US" dirty="0"/>
              <a:t>Estimate=40,000+4×50,000+70,0006=53,333\text{Estimate} = \frac{40,000 + 4 \times 50,000 + 70,000}{6} = 53,333Estimate=640,000+4×50,000+70,000​=53,333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37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FAD380-6CCB-12CD-31E2-EFC8520FF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949" b="-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3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F344-63EB-45BD-BE69-4719EB80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5A976-04C2-41B3-B3B3-7E9CAB9A6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Estimate Cost</a:t>
            </a:r>
            <a:r>
              <a:rPr lang="en-US" dirty="0"/>
              <a:t>: Estimating the cost of materials, labor, and equipment for building a house.</a:t>
            </a:r>
          </a:p>
          <a:p>
            <a:pPr lvl="1"/>
            <a:r>
              <a:rPr lang="en-US" dirty="0"/>
              <a:t>Bricks: $10,000</a:t>
            </a:r>
          </a:p>
          <a:p>
            <a:pPr lvl="1"/>
            <a:r>
              <a:rPr lang="en-US" dirty="0"/>
              <a:t>Cement: $5,000</a:t>
            </a:r>
          </a:p>
          <a:p>
            <a:pPr lvl="1"/>
            <a:r>
              <a:rPr lang="en-US" dirty="0"/>
              <a:t>Labor: $20,000</a:t>
            </a:r>
          </a:p>
          <a:p>
            <a:r>
              <a:rPr lang="en-US" b="1" dirty="0"/>
              <a:t>Determine Budget</a:t>
            </a:r>
            <a:r>
              <a:rPr lang="en-US" dirty="0"/>
              <a:t>: Adding the above costs along with contingency reserves and management reserves.</a:t>
            </a:r>
          </a:p>
          <a:p>
            <a:pPr lvl="1"/>
            <a:r>
              <a:rPr lang="en-US" dirty="0"/>
              <a:t>Total Estimated Cost: $35,000</a:t>
            </a:r>
          </a:p>
          <a:p>
            <a:pPr lvl="1"/>
            <a:r>
              <a:rPr lang="en-US" dirty="0"/>
              <a:t>Contingency Reserve: $3,500 (10%)</a:t>
            </a:r>
          </a:p>
          <a:p>
            <a:pPr lvl="1"/>
            <a:r>
              <a:rPr lang="en-US" dirty="0"/>
              <a:t>Management Reserve: $1,500</a:t>
            </a:r>
          </a:p>
          <a:p>
            <a:pPr lvl="1"/>
            <a:r>
              <a:rPr lang="en-US" b="1" dirty="0"/>
              <a:t>Total Budget</a:t>
            </a:r>
            <a:r>
              <a:rPr lang="en-US" dirty="0"/>
              <a:t>: $40,000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43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B459-677A-40AC-B796-9F3DBEC8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Bottom-Up Estimation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0C493-C56F-40B1-8D15-0993F5D0D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Definition</a:t>
            </a:r>
            <a:r>
              <a:rPr lang="en-US" dirty="0"/>
              <a:t>: Breaks the project into smaller components, estimates each part, and aggregates them for the total cost.</a:t>
            </a:r>
          </a:p>
          <a:p>
            <a:r>
              <a:rPr lang="en-US" b="1" dirty="0"/>
              <a:t>Characteristics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Highly detailed and accurate.</a:t>
            </a:r>
          </a:p>
          <a:p>
            <a:pPr lvl="1"/>
            <a:r>
              <a:rPr lang="en-US" dirty="0"/>
              <a:t>Time-consuming and resource-intensive.</a:t>
            </a:r>
          </a:p>
          <a:p>
            <a:r>
              <a:rPr lang="en-US" b="1" dirty="0"/>
              <a:t>Use Case</a:t>
            </a:r>
            <a:r>
              <a:rPr lang="en-US" dirty="0"/>
              <a:t>: Detailed project planning with a well-defined scope.</a:t>
            </a:r>
          </a:p>
          <a:p>
            <a:r>
              <a:rPr lang="en-US" b="1" dirty="0"/>
              <a:t>Example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For a mobile app development project, costs are estimated as follows:</a:t>
            </a:r>
          </a:p>
          <a:p>
            <a:pPr lvl="1"/>
            <a:r>
              <a:rPr lang="en-US" dirty="0"/>
              <a:t>UI/UX Design: $15,000</a:t>
            </a:r>
          </a:p>
          <a:p>
            <a:pPr lvl="1"/>
            <a:r>
              <a:rPr lang="en-US" dirty="0"/>
              <a:t>Backend Development: $25,000</a:t>
            </a:r>
          </a:p>
          <a:p>
            <a:pPr lvl="1"/>
            <a:r>
              <a:rPr lang="en-US" dirty="0"/>
              <a:t>Testing: $10,000</a:t>
            </a:r>
          </a:p>
          <a:p>
            <a:pPr lvl="1"/>
            <a:r>
              <a:rPr lang="en-US" dirty="0"/>
              <a:t>Deployment: $5,000</a:t>
            </a:r>
            <a:br>
              <a:rPr lang="en-US" dirty="0"/>
            </a:br>
            <a:r>
              <a:rPr lang="en-US" dirty="0"/>
              <a:t>Total Estimated Cost:</a:t>
            </a:r>
          </a:p>
          <a:p>
            <a:r>
              <a:rPr lang="en-US" dirty="0"/>
              <a:t>15,000+25,000+10,000+5,000=55,00015,000 + 25,000 + 10,000 + 5,000 = 55,00015,000+25,000+10,000+5,000=55,000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35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166BC-2552-5072-DFE9-2FCB671A4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38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90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E2D7C8-CFF0-1EA1-45F7-3D2D4F15C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04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94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17B686-815C-146A-61AC-4BDC8CD39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05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10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79730C-F303-CDB0-B951-802A7AB08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949" b="-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13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43A33B-19A8-B504-88C4-D0E318BDA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616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21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E0D0AB-6CC0-639E-90DD-211D36534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2403"/>
          <a:stretch/>
        </p:blipFill>
        <p:spPr>
          <a:xfrm>
            <a:off x="547545" y="547545"/>
            <a:ext cx="11088962" cy="57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2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49D63C7-AA6B-5E98-C4FB-389A58E2D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03" r="-1" b="-1"/>
          <a:stretch/>
        </p:blipFill>
        <p:spPr>
          <a:xfrm>
            <a:off x="547545" y="547545"/>
            <a:ext cx="11088962" cy="57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10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E5227A-B56F-583A-BE8B-48854000E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6" r="-1" b="-1"/>
          <a:stretch/>
        </p:blipFill>
        <p:spPr>
          <a:xfrm>
            <a:off x="547545" y="547545"/>
            <a:ext cx="11088962" cy="57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54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910DFF-F8D2-1634-E4E6-73D5A5A8A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03" r="1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24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DA1CF8-EAC8-0AE3-3513-B41759EDE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60" b="-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86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4F1B-7CCD-B073-00DA-06E38BE0F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05832-42A8-B516-E88A-588E89512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1057D-2B01-0E97-4D2D-F4E6E2678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96" y="365125"/>
            <a:ext cx="10973104" cy="588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7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2A73F2-9A83-ACB5-81E4-0249B4FD9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04" r="-1" b="-1"/>
          <a:stretch/>
        </p:blipFill>
        <p:spPr>
          <a:xfrm>
            <a:off x="547545" y="547545"/>
            <a:ext cx="11088962" cy="57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6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72B11F-91A6-DBAC-5E1B-5CBCD7957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04" r="-1" b="-1"/>
          <a:stretch/>
        </p:blipFill>
        <p:spPr>
          <a:xfrm>
            <a:off x="547545" y="547545"/>
            <a:ext cx="11088962" cy="57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01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86C129-0968-B2E7-8381-E876111E0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2859"/>
          <a:stretch/>
        </p:blipFill>
        <p:spPr>
          <a:xfrm>
            <a:off x="547545" y="547545"/>
            <a:ext cx="11088962" cy="57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9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0149A3-5744-411E-8A4E-E8BA3C7A3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3311"/>
          <a:stretch/>
        </p:blipFill>
        <p:spPr>
          <a:xfrm>
            <a:off x="547545" y="547545"/>
            <a:ext cx="11088962" cy="57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38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BD90E-DF9E-63B3-8529-B656E39D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508"/>
          <a:stretch/>
        </p:blipFill>
        <p:spPr>
          <a:xfrm>
            <a:off x="547545" y="547545"/>
            <a:ext cx="11088962" cy="57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06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F0ED-C824-4F7C-9819-A1330F674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Illustrative Example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2A4F2-C983-45A7-B2C5-0C5742075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Scenario:</a:t>
            </a:r>
          </a:p>
          <a:p>
            <a:r>
              <a:rPr lang="en-US" dirty="0"/>
              <a:t>You’re building a house:</a:t>
            </a:r>
          </a:p>
          <a:p>
            <a:r>
              <a:rPr lang="en-US" dirty="0"/>
              <a:t>Total budget: $100,000</a:t>
            </a:r>
          </a:p>
          <a:p>
            <a:r>
              <a:rPr lang="en-US" dirty="0"/>
              <a:t>Work scheduled to be 50% complete today: </a:t>
            </a:r>
            <a:r>
              <a:rPr lang="en-US" b="1" dirty="0"/>
              <a:t>PV = $50,000</a:t>
            </a:r>
            <a:endParaRPr lang="en-US" dirty="0"/>
          </a:p>
          <a:p>
            <a:r>
              <a:rPr lang="en-US" dirty="0"/>
              <a:t>Work actually completed: 40% (</a:t>
            </a:r>
            <a:r>
              <a:rPr lang="en-US" b="1" dirty="0"/>
              <a:t>EV = $40,000</a:t>
            </a:r>
            <a:r>
              <a:rPr lang="en-US" dirty="0"/>
              <a:t>)</a:t>
            </a:r>
          </a:p>
          <a:p>
            <a:r>
              <a:rPr lang="en-US" dirty="0"/>
              <a:t>Money spent so far: $45,000 (</a:t>
            </a:r>
            <a:r>
              <a:rPr lang="en-US" b="1" dirty="0"/>
              <a:t>AC = $45,000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22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9AFDFE-F994-FD13-075A-20B6F76C6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228" y="643467"/>
            <a:ext cx="83775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88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3163E9-088D-F2BB-9C2A-B7BC39C12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357" y="643467"/>
            <a:ext cx="96052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80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E97017-4F8E-52CD-65D7-65A639488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225" y="643467"/>
            <a:ext cx="76055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7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11BA9-D6B0-4280-9845-4251A7E1C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Cost Management Planning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D1A9F-D8A3-44FD-A505-25820EBAE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Establishing policies, procedures, and documentation for managing project costs.</a:t>
            </a:r>
          </a:p>
          <a:p>
            <a:r>
              <a:rPr lang="en-US" b="1" dirty="0"/>
              <a:t>Purpose</a:t>
            </a:r>
            <a:r>
              <a:rPr lang="en-US" dirty="0"/>
              <a:t>: Ensures a consistent approach to cost management.</a:t>
            </a:r>
          </a:p>
          <a:p>
            <a:r>
              <a:rPr lang="en-US" b="1" dirty="0"/>
              <a:t>Example</a:t>
            </a:r>
            <a:r>
              <a:rPr lang="en-US" dirty="0"/>
              <a:t>: A company decides to use a specific cost estimation template across all projects. For a website development project, the cost management plan includes tools like MS Excel for budget tracking, a defined contingency reserve for risks, and weekly reviews to monitor financial health.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484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E3EE4C-8BAA-5765-5C68-06F713BFA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494" y="643467"/>
            <a:ext cx="84410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69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2CD1D-FBC1-9223-C538-C51A56CFA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77" y="643467"/>
            <a:ext cx="102692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3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A3625-9E6C-1CF5-D3A0-8972D3DE9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1" y="643467"/>
            <a:ext cx="103647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3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6E74F2-600D-30C6-B41C-708CF4E53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929" y="643467"/>
            <a:ext cx="102221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514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8D93CE-037D-70FF-739F-A36E39014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310" y="643467"/>
            <a:ext cx="1008338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85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43D166-DCC9-2993-1BDD-AAE4403B2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394" y="643467"/>
            <a:ext cx="101292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582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74CBC-C4DA-AEEA-A74E-030F2A405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394" y="643467"/>
            <a:ext cx="101292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90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25F024-A086-FEEE-66A5-92CC8830C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1" y="643467"/>
            <a:ext cx="103647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91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9AAE73-3C8D-D129-58A3-410CBF4DA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310" y="643467"/>
            <a:ext cx="1008338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31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5B5A4-E2D4-0636-5D7E-D1AEB9768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1" y="643467"/>
            <a:ext cx="103647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D5F0-9C7E-4C9F-ABE3-E408536C1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Cost Estimation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5D04D-C07C-405B-AE12-C1417D113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Definition</a:t>
            </a:r>
            <a:r>
              <a:rPr lang="en-US" dirty="0"/>
              <a:t>: Approximation of the monetary resources needed to complete project activities.</a:t>
            </a:r>
          </a:p>
          <a:p>
            <a:r>
              <a:rPr lang="en-US" b="1" dirty="0"/>
              <a:t>Methods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Analogous Estimation</a:t>
            </a:r>
            <a:r>
              <a:rPr lang="en-US" dirty="0"/>
              <a:t>: Based on costs of similar projects.</a:t>
            </a:r>
          </a:p>
          <a:p>
            <a:pPr lvl="1"/>
            <a:r>
              <a:rPr lang="en-US" b="1" dirty="0"/>
              <a:t>Parametric Estimation</a:t>
            </a:r>
            <a:r>
              <a:rPr lang="en-US" dirty="0"/>
              <a:t>: Uses statistical relationships.</a:t>
            </a:r>
          </a:p>
          <a:p>
            <a:pPr lvl="1"/>
            <a:r>
              <a:rPr lang="en-US" b="1" dirty="0"/>
              <a:t>Bottom-Up Estimation</a:t>
            </a:r>
            <a:r>
              <a:rPr lang="en-US" dirty="0"/>
              <a:t>: Aggregating costs for individual activities.</a:t>
            </a:r>
          </a:p>
          <a:p>
            <a:pPr lvl="1"/>
            <a:r>
              <a:rPr lang="en-US" b="1" dirty="0"/>
              <a:t>Three-Point Estimation</a:t>
            </a:r>
            <a:r>
              <a:rPr lang="en-US" dirty="0"/>
              <a:t>: Uses optimistic, pessimistic, and most likely scenarios.</a:t>
            </a:r>
          </a:p>
          <a:p>
            <a:r>
              <a:rPr lang="en-US" b="1" dirty="0"/>
              <a:t>Example</a:t>
            </a:r>
            <a:r>
              <a:rPr lang="en-US" dirty="0"/>
              <a:t>: For a construction project:</a:t>
            </a:r>
          </a:p>
          <a:p>
            <a:pPr lvl="1"/>
            <a:r>
              <a:rPr lang="en-US" dirty="0"/>
              <a:t>Materials cost: $50,000</a:t>
            </a:r>
          </a:p>
          <a:p>
            <a:pPr lvl="1"/>
            <a:r>
              <a:rPr lang="en-US" dirty="0"/>
              <a:t>Labor cost: $40,000</a:t>
            </a:r>
          </a:p>
          <a:p>
            <a:pPr lvl="1"/>
            <a:r>
              <a:rPr lang="en-US" dirty="0"/>
              <a:t>Contingency reserve (5%): $4,500</a:t>
            </a:r>
          </a:p>
          <a:p>
            <a:pPr lvl="1"/>
            <a:r>
              <a:rPr lang="en-US" dirty="0"/>
              <a:t>Total estimated cost: $94,500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92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04B778-51EB-7412-1D6A-765756958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4" y="643467"/>
            <a:ext cx="1061155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18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5966E1-5C1A-A311-4AF4-A99AE2267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57148"/>
            <a:ext cx="10905066" cy="47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837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EBEF3B-DFB1-A581-D205-D66FE860A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394" y="643467"/>
            <a:ext cx="101292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3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7854E0-92AE-3558-A983-EBB083EE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02623"/>
            <a:ext cx="10905066" cy="48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929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9D6AC6-0E03-1235-16A8-740A8E928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953" y="643467"/>
            <a:ext cx="104620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354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FE66B8-36D5-D1B3-7068-4D7AA1559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77" y="643467"/>
            <a:ext cx="102692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240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315383-8924-F445-84B7-53C081DF2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75360"/>
            <a:ext cx="10905066" cy="49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83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B504C4-8AC9-6DFB-32A4-AFE2B4A79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02623"/>
            <a:ext cx="10905066" cy="48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67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1D9BE9-2FFD-5D38-9190-3C919E0A7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68" y="643467"/>
            <a:ext cx="1056126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304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ADE3D5-FAA5-2F50-4E8F-AC0689978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953" y="643467"/>
            <a:ext cx="104620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76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BE37F-6E02-4BA5-80E1-848D0C38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Budgeting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10D38-5579-4469-8EED-213B99CCA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Definition</a:t>
            </a:r>
            <a:r>
              <a:rPr lang="en-US" dirty="0"/>
              <a:t>: Aggregating estimated costs to establish an authorized cost baseline.</a:t>
            </a:r>
          </a:p>
          <a:p>
            <a:r>
              <a:rPr lang="en-US" b="1" dirty="0"/>
              <a:t>Purpose</a:t>
            </a:r>
            <a:r>
              <a:rPr lang="en-US" dirty="0"/>
              <a:t>: Provides a framework to measure project performance.</a:t>
            </a:r>
          </a:p>
          <a:p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Cost Baseline</a:t>
            </a:r>
            <a:r>
              <a:rPr lang="en-US" dirty="0"/>
              <a:t>: Approved time-phased project budget.</a:t>
            </a:r>
          </a:p>
          <a:p>
            <a:pPr lvl="1"/>
            <a:r>
              <a:rPr lang="en-US" b="1" dirty="0"/>
              <a:t>Management Reserve</a:t>
            </a:r>
            <a:r>
              <a:rPr lang="en-US" dirty="0"/>
              <a:t>: Funds for unforeseen risks.</a:t>
            </a:r>
          </a:p>
          <a:p>
            <a:r>
              <a:rPr lang="en-US" b="1" dirty="0"/>
              <a:t>Example</a:t>
            </a:r>
            <a:r>
              <a:rPr lang="en-US" dirty="0"/>
              <a:t>: In a mobile app development project:</a:t>
            </a:r>
          </a:p>
          <a:p>
            <a:pPr lvl="1"/>
            <a:r>
              <a:rPr lang="en-US" dirty="0"/>
              <a:t>Development cost: $30,000 (phased over 3 months)</a:t>
            </a:r>
          </a:p>
          <a:p>
            <a:pPr lvl="1"/>
            <a:r>
              <a:rPr lang="en-US" dirty="0"/>
              <a:t>Testing cost: $10,000</a:t>
            </a:r>
          </a:p>
          <a:p>
            <a:pPr lvl="1"/>
            <a:r>
              <a:rPr lang="en-US" dirty="0"/>
              <a:t>Contingency: $5,000</a:t>
            </a:r>
          </a:p>
          <a:p>
            <a:pPr lvl="1"/>
            <a:r>
              <a:rPr lang="en-US" dirty="0"/>
              <a:t>Total project budget: $45,000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131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43D8E0-9678-2090-2496-CBCA430E9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4" y="643467"/>
            <a:ext cx="1061155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30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A03EC7-674B-EA85-8CCA-18433B097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50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70A2CE-4895-D7B9-D28D-C733E9D37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603" y="643467"/>
            <a:ext cx="1031679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434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866A32-E006-DA0D-C42E-6FF3753D2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085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001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A6660-280C-7D93-B836-25C1FA156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02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94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6CB93F-9514-30DB-D1CD-C78206219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84412"/>
            <a:ext cx="10905066" cy="46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705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5E21F5-8BEA-D970-2E94-A53296B99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4" y="643467"/>
            <a:ext cx="1061155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200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0BA362-D23F-BAB8-E9EE-543D66CC3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77" y="643467"/>
            <a:ext cx="102692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788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901C14-BE48-01A8-F6FA-5F897654E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953" y="643467"/>
            <a:ext cx="104620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919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E63A5F2-2D25-6923-B4B0-B71E82B1C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52678"/>
            <a:ext cx="10905066" cy="51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20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4EE3-0BC4-41CC-8654-B50C50DA9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Cost 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86FD4-9AC7-436E-923B-D4B465241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Definition</a:t>
            </a:r>
            <a:r>
              <a:rPr lang="en-US" dirty="0"/>
              <a:t>: Monitoring project status to update the budget and manage changes to the cost baseline.</a:t>
            </a:r>
          </a:p>
          <a:p>
            <a:r>
              <a:rPr lang="en-US" b="1" dirty="0"/>
              <a:t>Techniques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Earned Value Management (EVM)</a:t>
            </a:r>
            <a:r>
              <a:rPr lang="en-US" dirty="0"/>
              <a:t>: Tracks project performance.</a:t>
            </a:r>
          </a:p>
          <a:p>
            <a:pPr lvl="1"/>
            <a:r>
              <a:rPr lang="en-US" b="1" dirty="0"/>
              <a:t>Variance Analysis</a:t>
            </a:r>
            <a:r>
              <a:rPr lang="en-US" dirty="0"/>
              <a:t>: Identifies deviations.</a:t>
            </a:r>
          </a:p>
          <a:p>
            <a:pPr lvl="1"/>
            <a:r>
              <a:rPr lang="en-US" b="1" dirty="0"/>
              <a:t>Forecasting</a:t>
            </a:r>
            <a:r>
              <a:rPr lang="en-US" dirty="0"/>
              <a:t>: Predicts future performance.</a:t>
            </a:r>
          </a:p>
          <a:p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Budgeted Cost of Work Scheduled (BCWS): $20,000</a:t>
            </a:r>
          </a:p>
          <a:p>
            <a:pPr lvl="1"/>
            <a:r>
              <a:rPr lang="en-US" dirty="0"/>
              <a:t>Earned Value (EV): $18,000</a:t>
            </a:r>
          </a:p>
          <a:p>
            <a:pPr lvl="1"/>
            <a:r>
              <a:rPr lang="en-US" dirty="0"/>
              <a:t>Actual Cost (AC): $22,000</a:t>
            </a:r>
          </a:p>
          <a:p>
            <a:pPr lvl="1"/>
            <a:r>
              <a:rPr lang="en-US" dirty="0"/>
              <a:t>Cost Performance Index (CPI): EV / AC = $18,000 / $22,000 = 0.82 (indicating cost overrun).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51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1FCCA4-B328-69D5-F6C0-815A52AB8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1" r="3613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79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650</Words>
  <Application>Microsoft Office PowerPoint</Application>
  <PresentationFormat>Widescreen</PresentationFormat>
  <Paragraphs>101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Aptos</vt:lpstr>
      <vt:lpstr>Aptos Display</vt:lpstr>
      <vt:lpstr>Arial</vt:lpstr>
      <vt:lpstr>Office Theme</vt:lpstr>
      <vt:lpstr>PowerPoint Presentation</vt:lpstr>
      <vt:lpstr>Project Cost</vt:lpstr>
      <vt:lpstr>Example </vt:lpstr>
      <vt:lpstr>PowerPoint Presentation</vt:lpstr>
      <vt:lpstr>Cost Management Planning </vt:lpstr>
      <vt:lpstr>Cost Estimation</vt:lpstr>
      <vt:lpstr>Budgeting</vt:lpstr>
      <vt:lpstr>Cost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Analogous Estimation </vt:lpstr>
      <vt:lpstr>PowerPoint Presentation</vt:lpstr>
      <vt:lpstr>Parametric Estimation </vt:lpstr>
      <vt:lpstr>PowerPoint Presentation</vt:lpstr>
      <vt:lpstr>PowerPoint Presentation</vt:lpstr>
      <vt:lpstr>PowerPoint Presentation</vt:lpstr>
      <vt:lpstr>Three-Point Estimation </vt:lpstr>
      <vt:lpstr>PowerPoint Presentation</vt:lpstr>
      <vt:lpstr>Bottom-Up Estimation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Illustrative Example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Cotiviti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KC, Surendra</dc:creator>
  <cp:lastModifiedBy>Aanvi</cp:lastModifiedBy>
  <cp:revision>31</cp:revision>
  <dcterms:created xsi:type="dcterms:W3CDTF">2024-01-26T12:28:58Z</dcterms:created>
  <dcterms:modified xsi:type="dcterms:W3CDTF">2024-12-29T12:39:47Z</dcterms:modified>
</cp:coreProperties>
</file>